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1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0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1.png" ContentType="image/png"/>
  <Override PartName="/ppt/media/image22.png" ContentType="image/png"/>
  <Override PartName="/ppt/media/image20.png" ContentType="image/png"/>
  <Override PartName="/ppt/media/image19.png" ContentType="image/png"/>
  <Override PartName="/ppt/media/image16.jpeg" ContentType="image/jpeg"/>
  <Override PartName="/ppt/media/image18.png" ContentType="image/png"/>
  <Override PartName="/ppt/media/image13.jpeg" ContentType="image/jpeg"/>
  <Override PartName="/ppt/media/image23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24.png" ContentType="image/png"/>
  <Override PartName="/ppt/media/image21.png" ContentType="image/png"/>
  <Override PartName="/ppt/media/image7.jpeg" ContentType="image/jpeg"/>
  <Override PartName="/ppt/media/image6.png" ContentType="image/png"/>
  <Override PartName="/ppt/media/image10.jpeg" ContentType="image/jpeg"/>
  <Override PartName="/ppt/media/image5.png" ContentType="image/png"/>
  <Override PartName="/ppt/media/image17.png" ContentType="image/png"/>
  <Override PartName="/ppt/media/image4.jpeg" ContentType="image/jpeg"/>
  <Override PartName="/ppt/media/image14.png" ContentType="image/png"/>
  <Override PartName="/ppt/media/image3.png" ContentType="image/png"/>
  <Override PartName="/ppt/media/image2.png" ContentType="image/png"/>
  <Override PartName="/ppt/media/image1.jpeg" ContentType="image/jpeg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</p:presentation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theme" Target="theme/theme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DE94F4D-AFEF-44A0-B383-2B434A174DF5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 sz="2000">
                <a:latin typeface="Arial"/>
              </a:rPr>
              <a:t>/*The Parallel Hello World Program*/</a:t>
            </a:r>
            <a:endParaRPr/>
          </a:p>
          <a:p>
            <a:r>
              <a:rPr lang="en-US" sz="2000">
                <a:latin typeface="Arial"/>
              </a:rPr>
              <a:t>#include &lt;stdio.h&gt;</a:t>
            </a:r>
            <a:endParaRPr/>
          </a:p>
          <a:p>
            <a:r>
              <a:rPr lang="en-US" sz="2000">
                <a:latin typeface="Arial"/>
              </a:rPr>
              <a:t>#include &lt;mpi.h&gt;</a:t>
            </a:r>
            <a:endParaRPr/>
          </a:p>
          <a:p>
            <a:endParaRPr/>
          </a:p>
          <a:p>
            <a:r>
              <a:rPr lang="en-US" sz="2000">
                <a:latin typeface="Arial"/>
              </a:rPr>
              <a:t>main(int argc, char **argv)</a:t>
            </a:r>
            <a:endParaRPr/>
          </a:p>
          <a:p>
            <a:r>
              <a:rPr lang="en-US" sz="2000">
                <a:latin typeface="Arial"/>
              </a:rPr>
              <a:t>{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int node;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MPI_Init(&amp;argc,&amp;argv);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MPI_Comm_rank(MPI_COMM_WORLD, &amp;node);</a:t>
            </a:r>
            <a:endParaRPr/>
          </a:p>
          <a:p>
            <a:r>
              <a:rPr lang="en-US" sz="2000">
                <a:latin typeface="Arial"/>
              </a:rPr>
              <a:t>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printf("Hello World from Node %d\n",node);</a:t>
            </a:r>
            <a:endParaRPr/>
          </a:p>
          <a:p>
            <a:r>
              <a:rPr lang="en-US" sz="2000">
                <a:latin typeface="Arial"/>
              </a:rPr>
              <a:t>       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MPI_Finalize();</a:t>
            </a:r>
            <a:endParaRPr/>
          </a:p>
          <a:p>
            <a:r>
              <a:rPr lang="en-US" sz="2000">
                <a:latin typeface="Arial"/>
              </a:rPr>
              <a:t>}</a:t>
            </a:r>
            <a:endParaRPr/>
          </a:p>
        </p:txBody>
      </p:sp>
      <p:sp>
        <p:nvSpPr>
          <p:cNvPr id="25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DD0C5E3-F774-4BB7-8868-1AA801562154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 sz="2000">
                <a:latin typeface="Arial"/>
              </a:rPr>
              <a:t>/*The Parallel Hello World Program*/</a:t>
            </a:r>
            <a:endParaRPr/>
          </a:p>
          <a:p>
            <a:r>
              <a:rPr lang="en-US" sz="2000">
                <a:latin typeface="Arial"/>
              </a:rPr>
              <a:t>#include &lt;stdio.h&gt;</a:t>
            </a:r>
            <a:endParaRPr/>
          </a:p>
          <a:p>
            <a:r>
              <a:rPr lang="en-US" sz="2000">
                <a:latin typeface="Arial"/>
              </a:rPr>
              <a:t>#include &lt;mpi.h&gt;</a:t>
            </a:r>
            <a:endParaRPr/>
          </a:p>
          <a:p>
            <a:endParaRPr/>
          </a:p>
          <a:p>
            <a:r>
              <a:rPr lang="en-US" sz="2000">
                <a:latin typeface="Arial"/>
              </a:rPr>
              <a:t>main(int argc, char **argv)</a:t>
            </a:r>
            <a:endParaRPr/>
          </a:p>
          <a:p>
            <a:r>
              <a:rPr lang="en-US" sz="2000">
                <a:latin typeface="Arial"/>
              </a:rPr>
              <a:t>{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int node;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MPI_Init(&amp;argc,&amp;argv);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MPI_Comm_rank(MPI_COMM_WORLD, &amp;node);</a:t>
            </a:r>
            <a:endParaRPr/>
          </a:p>
          <a:p>
            <a:r>
              <a:rPr lang="en-US" sz="2000">
                <a:latin typeface="Arial"/>
              </a:rPr>
              <a:t>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printf("Hello World from Node %d\n",node);</a:t>
            </a:r>
            <a:endParaRPr/>
          </a:p>
          <a:p>
            <a:r>
              <a:rPr lang="en-US" sz="2000">
                <a:latin typeface="Arial"/>
              </a:rPr>
              <a:t>       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MPI_Finalize();</a:t>
            </a:r>
            <a:endParaRPr/>
          </a:p>
          <a:p>
            <a:r>
              <a:rPr lang="en-US" sz="2000">
                <a:latin typeface="Arial"/>
              </a:rPr>
              <a:t>}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164A98B3-AE83-4017-9808-3104B8CF808F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 sz="2000">
                <a:latin typeface="Arial"/>
              </a:rPr>
              <a:t>/*The Parallel Hello World Program*/</a:t>
            </a:r>
            <a:endParaRPr/>
          </a:p>
          <a:p>
            <a:r>
              <a:rPr lang="en-US" sz="2000">
                <a:latin typeface="Arial"/>
              </a:rPr>
              <a:t>#include &lt;stdio.h&gt;</a:t>
            </a:r>
            <a:endParaRPr/>
          </a:p>
          <a:p>
            <a:r>
              <a:rPr lang="en-US" sz="2000">
                <a:latin typeface="Arial"/>
              </a:rPr>
              <a:t>#include &lt;mpi.h&gt;</a:t>
            </a:r>
            <a:endParaRPr/>
          </a:p>
          <a:p>
            <a:endParaRPr/>
          </a:p>
          <a:p>
            <a:r>
              <a:rPr lang="en-US" sz="2000">
                <a:latin typeface="Arial"/>
              </a:rPr>
              <a:t>main(int argc, char **argv)</a:t>
            </a:r>
            <a:endParaRPr/>
          </a:p>
          <a:p>
            <a:r>
              <a:rPr lang="en-US" sz="2000">
                <a:latin typeface="Arial"/>
              </a:rPr>
              <a:t>{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int node;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MPI_Init(&amp;argc,&amp;argv);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MPI_Comm_rank(MPI_COMM_WORLD, &amp;node);</a:t>
            </a:r>
            <a:endParaRPr/>
          </a:p>
          <a:p>
            <a:r>
              <a:rPr lang="en-US" sz="2000">
                <a:latin typeface="Arial"/>
              </a:rPr>
              <a:t>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printf("Hello World from Node %d\n",node);</a:t>
            </a:r>
            <a:endParaRPr/>
          </a:p>
          <a:p>
            <a:r>
              <a:rPr lang="en-US" sz="2000">
                <a:latin typeface="Arial"/>
              </a:rPr>
              <a:t>       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MPI_Finalize();</a:t>
            </a:r>
            <a:endParaRPr/>
          </a:p>
          <a:p>
            <a:r>
              <a:rPr lang="en-US" sz="2000">
                <a:latin typeface="Arial"/>
              </a:rPr>
              <a:t>}</a:t>
            </a:r>
            <a:endParaRPr/>
          </a:p>
        </p:txBody>
      </p:sp>
      <p:sp>
        <p:nvSpPr>
          <p:cNvPr id="25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BCA6D5C-0CE9-4863-ABE0-354F4C11D4DE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 sz="2000">
                <a:latin typeface="Arial"/>
              </a:rPr>
              <a:t>/*The Parallel Hello World Program*/</a:t>
            </a:r>
            <a:endParaRPr/>
          </a:p>
          <a:p>
            <a:r>
              <a:rPr lang="en-US" sz="2000">
                <a:latin typeface="Arial"/>
              </a:rPr>
              <a:t>#include &lt;stdio.h&gt;</a:t>
            </a:r>
            <a:endParaRPr/>
          </a:p>
          <a:p>
            <a:r>
              <a:rPr lang="en-US" sz="2000">
                <a:latin typeface="Arial"/>
              </a:rPr>
              <a:t>#include &lt;mpi.h&gt;</a:t>
            </a:r>
            <a:endParaRPr/>
          </a:p>
          <a:p>
            <a:endParaRPr/>
          </a:p>
          <a:p>
            <a:r>
              <a:rPr lang="en-US" sz="2000">
                <a:latin typeface="Arial"/>
              </a:rPr>
              <a:t>main(int argc, char **argv)</a:t>
            </a:r>
            <a:endParaRPr/>
          </a:p>
          <a:p>
            <a:r>
              <a:rPr lang="en-US" sz="2000">
                <a:latin typeface="Arial"/>
              </a:rPr>
              <a:t>{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int node;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MPI_Init(&amp;argc,&amp;argv);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MPI_Comm_rank(MPI_COMM_WORLD, &amp;node);</a:t>
            </a:r>
            <a:endParaRPr/>
          </a:p>
          <a:p>
            <a:r>
              <a:rPr lang="en-US" sz="2000">
                <a:latin typeface="Arial"/>
              </a:rPr>
              <a:t>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printf("Hello World from Node %d\n",node);</a:t>
            </a:r>
            <a:endParaRPr/>
          </a:p>
          <a:p>
            <a:r>
              <a:rPr lang="en-US" sz="2000">
                <a:latin typeface="Arial"/>
              </a:rPr>
              <a:t>       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MPI_Finalize();</a:t>
            </a:r>
            <a:endParaRPr/>
          </a:p>
          <a:p>
            <a:r>
              <a:rPr lang="en-US" sz="2000">
                <a:latin typeface="Arial"/>
              </a:rPr>
              <a:t>}</a:t>
            </a:r>
            <a:endParaRPr/>
          </a:p>
        </p:txBody>
      </p:sp>
      <p:sp>
        <p:nvSpPr>
          <p:cNvPr id="25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3DE7705-8335-4371-9975-6D60A71D56C2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 sz="2000">
                <a:latin typeface="Arial"/>
              </a:rPr>
              <a:t>/*The Parallel Hello World Program*/</a:t>
            </a:r>
            <a:endParaRPr/>
          </a:p>
          <a:p>
            <a:r>
              <a:rPr lang="en-US" sz="2000">
                <a:latin typeface="Arial"/>
              </a:rPr>
              <a:t>#include &lt;stdio.h&gt;</a:t>
            </a:r>
            <a:endParaRPr/>
          </a:p>
          <a:p>
            <a:r>
              <a:rPr lang="en-US" sz="2000">
                <a:latin typeface="Arial"/>
              </a:rPr>
              <a:t>#include &lt;mpi.h&gt;</a:t>
            </a:r>
            <a:endParaRPr/>
          </a:p>
          <a:p>
            <a:endParaRPr/>
          </a:p>
          <a:p>
            <a:r>
              <a:rPr lang="en-US" sz="2000">
                <a:latin typeface="Arial"/>
              </a:rPr>
              <a:t>main(int argc, char **argv)</a:t>
            </a:r>
            <a:endParaRPr/>
          </a:p>
          <a:p>
            <a:r>
              <a:rPr lang="en-US" sz="2000">
                <a:latin typeface="Arial"/>
              </a:rPr>
              <a:t>{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int node;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MPI_Init(&amp;argc,&amp;argv);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MPI_Comm_rank(MPI_COMM_WORLD, &amp;node);</a:t>
            </a:r>
            <a:endParaRPr/>
          </a:p>
          <a:p>
            <a:r>
              <a:rPr lang="en-US" sz="2000">
                <a:latin typeface="Arial"/>
              </a:rPr>
              <a:t>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printf("Hello World from Node %d\n",node);</a:t>
            </a:r>
            <a:endParaRPr/>
          </a:p>
          <a:p>
            <a:r>
              <a:rPr lang="en-US" sz="2000">
                <a:latin typeface="Arial"/>
              </a:rPr>
              <a:t>            </a:t>
            </a:r>
            <a:endParaRPr/>
          </a:p>
          <a:p>
            <a:r>
              <a:rPr lang="en-US" sz="2000">
                <a:latin typeface="Arial"/>
              </a:rPr>
              <a:t>   </a:t>
            </a:r>
            <a:r>
              <a:rPr lang="en-US" sz="2000">
                <a:latin typeface="Arial"/>
              </a:rPr>
              <a:t>MPI_Finalize();</a:t>
            </a:r>
            <a:endParaRPr/>
          </a:p>
          <a:p>
            <a:r>
              <a:rPr lang="en-US" sz="2000">
                <a:latin typeface="Arial"/>
              </a:rPr>
              <a:t>}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1FE3F329-6E4E-453F-AC15-7D69CFB691A5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8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/>
          </p:nvPr>
        </p:nvSpPr>
        <p:spPr>
          <a:xfrm>
            <a:off x="8686800" y="5425920"/>
            <a:ext cx="456840" cy="3679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80EE937-0CC9-4339-A4DA-379DAF42EE8D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s-ES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12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12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s-ES" sz="6000">
                <a:solidFill>
                  <a:srgbClr val="000066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12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12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s-ES">
                <a:solidFill>
                  <a:srgbClr val="000066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solidFill>
                  <a:srgbClr val="000066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solidFill>
                  <a:srgbClr val="000066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solidFill>
                  <a:srgbClr val="000066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solidFill>
                  <a:srgbClr val="000066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solidFill>
                  <a:srgbClr val="000066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Seventh Outline LevelEditar los estilos de texto del patrón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ES" sz="1400">
                <a:solidFill>
                  <a:srgbClr val="000066"/>
                </a:solidFill>
                <a:latin typeface="Arial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s-ES" sz="1200">
                <a:solidFill>
                  <a:srgbClr val="000066"/>
                </a:solidFill>
                <a:latin typeface="Arial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s-ES" sz="1200">
                <a:solidFill>
                  <a:srgbClr val="000066"/>
                </a:solidFill>
                <a:latin typeface="Arial"/>
              </a:rPr>
              <a:t>Quinto nivel</a:t>
            </a:r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sldNum"/>
          </p:nvPr>
        </p:nvSpPr>
        <p:spPr>
          <a:xfrm>
            <a:off x="8686800" y="5425920"/>
            <a:ext cx="456840" cy="3679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F60400A-165F-43B7-9E8D-F0773A8E65AA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ldNum"/>
          </p:nvPr>
        </p:nvSpPr>
        <p:spPr>
          <a:xfrm>
            <a:off x="8686800" y="5425920"/>
            <a:ext cx="456840" cy="3679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217998-A9EC-4102-AB8E-850B0AF456A9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12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12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s-ES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12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12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r>
              <a:rPr b="1" lang="es-ES" sz="3200">
                <a:solidFill>
                  <a:srgbClr val="000066"/>
                </a:solidFill>
                <a:latin typeface="Arial"/>
              </a:rPr>
              <a:t>
</a:t>
            </a:r>
            <a:endParaRPr/>
          </a:p>
        </p:txBody>
      </p:sp>
      <p:pic>
        <p:nvPicPr>
          <p:cNvPr id="206" name="Imagen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86600" y="2153520"/>
            <a:ext cx="2619000" cy="2257200"/>
          </a:xfrm>
          <a:prstGeom prst="rect">
            <a:avLst/>
          </a:prstGeom>
          <a:ln>
            <a:noFill/>
          </a:ln>
        </p:spPr>
      </p:pic>
      <p:pic>
        <p:nvPicPr>
          <p:cNvPr id="207" name="Imagen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482280" y="1253520"/>
            <a:ext cx="5457600" cy="405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</p:txBody>
      </p:sp>
      <p:pic>
        <p:nvPicPr>
          <p:cNvPr id="209" name="Imagen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7480" y="1341360"/>
            <a:ext cx="3572640" cy="421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distribuida: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Cada proceso tiene sus propios recursos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Deben intercambiar información y sincronizar su funcionamiento</a:t>
            </a:r>
            <a:endParaRPr/>
          </a:p>
        </p:txBody>
      </p:sp>
      <p:pic>
        <p:nvPicPr>
          <p:cNvPr id="212" name="Imagen 7" descr=""/>
          <p:cNvPicPr/>
          <p:nvPr/>
        </p:nvPicPr>
        <p:blipFill>
          <a:blip r:embed="rId1"/>
          <a:srcRect l="0" t="13795" r="0" b="23977"/>
          <a:stretch>
            <a:fillRect/>
          </a:stretch>
        </p:blipFill>
        <p:spPr>
          <a:xfrm>
            <a:off x="905760" y="2346480"/>
            <a:ext cx="7306200" cy="321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</p:txBody>
      </p:sp>
      <p:sp>
        <p:nvSpPr>
          <p:cNvPr id="214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distribuida: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Cada proceso tiene sus propios recursos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Deben intercambiar información y sincronizar su funcionamiento</a:t>
            </a:r>
            <a:endParaRPr/>
          </a:p>
        </p:txBody>
      </p:sp>
      <p:pic>
        <p:nvPicPr>
          <p:cNvPr id="215" name="Imagen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64600" y="2381400"/>
            <a:ext cx="4542840" cy="315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</p:txBody>
      </p:sp>
      <p:pic>
        <p:nvPicPr>
          <p:cNvPr id="217" name="Imagen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66880" y="1542960"/>
            <a:ext cx="5609880" cy="377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Agenda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Modelo de paso de mensajes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a6a6a6"/>
                </a:solidFill>
                <a:latin typeface="Arial"/>
              </a:rPr>
              <a:t>MPI Básico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a6a6a6"/>
                </a:solidFill>
                <a:latin typeface="Arial"/>
              </a:rPr>
              <a:t>Arquitectura de MPI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a6a6a6"/>
                </a:solidFill>
                <a:latin typeface="Arial"/>
              </a:rPr>
              <a:t>Un ejemplo: Hola mundo!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a6a6a6"/>
                </a:solidFill>
                <a:latin typeface="Arial"/>
              </a:rPr>
              <a:t>Conceptos fundamentales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Modelo de paso de mensajes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La comunicación entre procesos requiere: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Sincronización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Movimiento de datos</a:t>
            </a:r>
            <a:endParaRPr/>
          </a:p>
          <a:p>
            <a:endParaRPr/>
          </a:p>
        </p:txBody>
      </p:sp>
      <p:pic>
        <p:nvPicPr>
          <p:cNvPr id="222" name="Gráfico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4240" y="2251440"/>
            <a:ext cx="4933800" cy="370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Agenda</a:t>
            </a:r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Modelo de paso de mensajes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Arquitectura de MPI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Un ejemplo: Hola mundo!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Conceptos fundamentales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MPI: Message Passing Interface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Es un API para programación distribuida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El programador es el responsable de garantizar: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Sincronización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Intercambio de Información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MPI resuelve el problema de cómo llevar información de un nodo a otro</a:t>
            </a:r>
            <a:endParaRPr/>
          </a:p>
        </p:txBody>
      </p:sp>
      <p:pic>
        <p:nvPicPr>
          <p:cNvPr id="227" name="Imagen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79840" y="3929400"/>
            <a:ext cx="3156840" cy="1366200"/>
          </a:xfrm>
          <a:prstGeom prst="rect">
            <a:avLst/>
          </a:prstGeom>
          <a:ln>
            <a:noFill/>
          </a:ln>
        </p:spPr>
      </p:pic>
      <p:pic>
        <p:nvPicPr>
          <p:cNvPr id="228" name="Imagen 1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132960" y="3598920"/>
            <a:ext cx="1639440" cy="162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30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Arquitectura de MPI</a:t>
            </a:r>
            <a:endParaRPr/>
          </a:p>
        </p:txBody>
      </p:sp>
      <p:pic>
        <p:nvPicPr>
          <p:cNvPr id="231" name="Imagen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1680" y="2026440"/>
            <a:ext cx="7763400" cy="308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s-ES" sz="6000">
                <a:solidFill>
                  <a:srgbClr val="000066"/>
                </a:solidFill>
                <a:latin typeface="Arial"/>
              </a:rPr>
              <a:t>Message Passing Interface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1143000" y="3602160"/>
            <a:ext cx="6857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66"/>
                </a:solidFill>
                <a:latin typeface="Arial"/>
              </a:rPr>
              <a:t>Juan G. Lalinde-Pulido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66"/>
                </a:solidFill>
                <a:latin typeface="Arial"/>
              </a:rPr>
              <a:t>Director Científico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66"/>
                </a:solidFill>
                <a:latin typeface="Arial"/>
              </a:rPr>
              <a:t>Centro de Computación Científica Apolo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33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Arquitectura de MPI</a:t>
            </a:r>
            <a:endParaRPr/>
          </a:p>
        </p:txBody>
      </p:sp>
      <p:pic>
        <p:nvPicPr>
          <p:cNvPr id="234" name="Imagen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91560" y="1864800"/>
            <a:ext cx="3257280" cy="3628800"/>
          </a:xfrm>
          <a:prstGeom prst="rect">
            <a:avLst/>
          </a:prstGeom>
          <a:ln>
            <a:noFill/>
          </a:ln>
        </p:spPr>
      </p:pic>
      <p:pic>
        <p:nvPicPr>
          <p:cNvPr id="235" name="Imagen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80440" y="1274040"/>
            <a:ext cx="3509280" cy="42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Ejemplo: Hola mundo!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/*The Parallel Hello World Program*/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#include &lt;stdio.h&gt;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#include &lt;mpi.h&gt;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main(int argc, char **argv) {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   </a:t>
            </a:r>
            <a:r>
              <a:rPr b="1" lang="es-ES" sz="1700">
                <a:solidFill>
                  <a:srgbClr val="000066"/>
                </a:solidFill>
                <a:latin typeface="Courier New"/>
              </a:rPr>
              <a:t>int node;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   </a:t>
            </a:r>
            <a:r>
              <a:rPr b="1" lang="es-ES" sz="1700">
                <a:solidFill>
                  <a:srgbClr val="000066"/>
                </a:solidFill>
                <a:latin typeface="Courier New"/>
              </a:rPr>
              <a:t>MPI_Init(&amp;argc,&amp;argv);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   </a:t>
            </a:r>
            <a:r>
              <a:rPr b="1" lang="es-ES" sz="1700">
                <a:solidFill>
                  <a:srgbClr val="000066"/>
                </a:solidFill>
                <a:latin typeface="Courier New"/>
              </a:rPr>
              <a:t>MPI_Comm_rank(MPI_COMM_WORLD, &amp;node); 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   </a:t>
            </a:r>
            <a:r>
              <a:rPr b="1" lang="es-ES" sz="1700">
                <a:solidFill>
                  <a:srgbClr val="000066"/>
                </a:solidFill>
                <a:latin typeface="Courier New"/>
              </a:rPr>
              <a:t>printf("Hello World from Node %d\n",node);            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   </a:t>
            </a:r>
            <a:r>
              <a:rPr b="1" lang="es-ES" sz="1700">
                <a:solidFill>
                  <a:srgbClr val="000066"/>
                </a:solidFill>
                <a:latin typeface="Courier New"/>
              </a:rPr>
              <a:t>MPI_Finalize();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700">
                <a:solidFill>
                  <a:srgbClr val="000066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Funciones fundamentales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Inicializar MPI: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ES" sz="1400">
                <a:solidFill>
                  <a:srgbClr val="000066"/>
                </a:solidFill>
                <a:latin typeface="Courier New"/>
              </a:rPr>
              <a:t>int MPI_Init(int *argc, char ***argv)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Determinar el número de procesos que forman el grupo: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ES" sz="1400">
                <a:solidFill>
                  <a:srgbClr val="000066"/>
                </a:solidFill>
                <a:latin typeface="Courier New"/>
              </a:rPr>
              <a:t>int MPI_Comm_size(MPI_Comm comm, int *size)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Determinar el id del proceso: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ES" sz="1400">
                <a:solidFill>
                  <a:srgbClr val="000066"/>
                </a:solidFill>
                <a:latin typeface="Courier New"/>
              </a:rPr>
              <a:t>int MPI_Comm_rank(MPI_Comm comm, int *rank)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Enviar un mensaje (bloqueante):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ES" sz="1400">
                <a:solidFill>
                  <a:srgbClr val="000066"/>
                </a:solidFill>
                <a:latin typeface="Courier New"/>
              </a:rPr>
              <a:t>int MPI_Send(void* buf, int count, MPI_Datatype datatype, </a:t>
            </a:r>
            <a:r>
              <a:rPr lang="es-ES" sz="1400">
                <a:solidFill>
                  <a:srgbClr val="000066"/>
                </a:solidFill>
                <a:latin typeface="Courier New"/>
              </a:rPr>
              <a:t>
</a:t>
            </a:r>
            <a:r>
              <a:rPr lang="es-ES" sz="1400">
                <a:solidFill>
                  <a:srgbClr val="000066"/>
                </a:solidFill>
                <a:latin typeface="Courier New"/>
              </a:rPr>
              <a:t>	</a:t>
            </a:r>
            <a:r>
              <a:rPr lang="es-ES" sz="1400">
                <a:solidFill>
                  <a:srgbClr val="000066"/>
                </a:solidFill>
                <a:latin typeface="Courier New"/>
              </a:rPr>
              <a:t>int dest,int tag, MPI_Comm comm)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Recibir un mensaje: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ES" sz="1400">
                <a:solidFill>
                  <a:srgbClr val="000066"/>
                </a:solidFill>
                <a:latin typeface="Courier New"/>
              </a:rPr>
              <a:t>int MPI_Recv(void* buf, int count, MPI_Datatype datatype, </a:t>
            </a:r>
            <a:r>
              <a:rPr lang="es-ES" sz="1400">
                <a:solidFill>
                  <a:srgbClr val="000066"/>
                </a:solidFill>
                <a:latin typeface="Courier New"/>
              </a:rPr>
              <a:t>
</a:t>
            </a:r>
            <a:r>
              <a:rPr lang="es-ES" sz="1400">
                <a:solidFill>
                  <a:srgbClr val="000066"/>
                </a:solidFill>
                <a:latin typeface="Courier New"/>
              </a:rPr>
              <a:t>	</a:t>
            </a:r>
            <a:r>
              <a:rPr lang="es-ES" sz="1400">
                <a:solidFill>
                  <a:srgbClr val="000066"/>
                </a:solidFill>
                <a:latin typeface="Courier New"/>
              </a:rPr>
              <a:t>int source,int tag, MPI_Comm comm, MPI_Status *status)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Terminar la ejecución: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ES" sz="1400">
                <a:solidFill>
                  <a:srgbClr val="000066"/>
                </a:solidFill>
                <a:latin typeface="Courier New"/>
              </a:rPr>
              <a:t>int MPI_Finalize(void)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41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Ejemplo: Hola mundo!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#include "mpi.h"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#include &lt;stdio.h&gt;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int main( int argc, char *argv[] )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{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int rank, size;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MPI_Init( &amp;argc, &amp;argv );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MPI_Comm_rank( MPI_COMM_WORLD, &amp;rank );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MPI_Comm_size( MPI_COMM_WORLD, &amp;size );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printf( "I am %d of %d\n", rank, size );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MPI_Finalize();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return 0;</a:t>
            </a:r>
            <a:endParaRPr/>
          </a:p>
          <a:p>
            <a:pPr>
              <a:lnSpc>
                <a:spcPct val="8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}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Ejemplo: Hola mundo!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#include &lt;mpi.h&gt;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#include &lt;stdio.h&gt;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#include &lt;stdlib.h&gt;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int main(int argc, char** argv) {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MPI_Init(NULL, NULL);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int world_rank;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MPI_Comm_rank(MPI_COMM_WORLD, &amp;world_rank);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int world_size;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MPI_Comm_size(MPI_COMM_WORLD, &amp;world_size);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66"/>
                </a:solidFill>
                <a:latin typeface="Arial"/>
              </a:rPr>
              <a:t>  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45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Ejemplo: Hola mundo!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10000"/>
              </a:lnSpc>
            </a:pPr>
            <a:r>
              <a:rPr lang="es-ES">
                <a:solidFill>
                  <a:srgbClr val="000066"/>
                </a:solidFill>
                <a:latin typeface="Arial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int token;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if (world_rank != 0) {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MPI_Recv(&amp;token, 1, MPI_INT, world_rank - 1, 0,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	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MPI_COMM_WORLD, MPI_STATUS_IGNORE);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printf("Process %d received token %d from process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	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%d\n", world_rank, token,world_rank - 1);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} else {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	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token = -1;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MPI_Send(&amp;token, 1, MPI_INT, (world_rank + 1) %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	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world_size, 0, MPI_COMM_WORLD);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47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Ejemplo: Hola mundo!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10000"/>
              </a:lnSpc>
            </a:pPr>
            <a:r>
              <a:rPr lang="es-ES">
                <a:solidFill>
                  <a:srgbClr val="000066"/>
                </a:solidFill>
                <a:latin typeface="Arial"/>
              </a:rPr>
              <a:t>	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if (world_rank == 0) {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MPI_Recv(&amp;token, 1, MPI_INT, world_size - 1, 0, MPI_COMM_WORLD, MPI_STATUS_IGNORE);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printf("Process %d received token %d from process %d\n", world_rank, token, world_size - 1);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  </a:t>
            </a:r>
            <a:r>
              <a:rPr b="1" lang="es-ES" sz="1600">
                <a:solidFill>
                  <a:srgbClr val="000066"/>
                </a:solidFill>
                <a:latin typeface="Courier New"/>
              </a:rPr>
              <a:t>MPI_Finalize();</a:t>
            </a:r>
            <a:endParaRPr/>
          </a:p>
          <a:p>
            <a:pPr>
              <a:lnSpc>
                <a:spcPct val="110000"/>
              </a:lnSpc>
            </a:pPr>
            <a:r>
              <a:rPr b="1" lang="es-ES" sz="1600">
                <a:solidFill>
                  <a:srgbClr val="000066"/>
                </a:solidFill>
                <a:latin typeface="Courier New"/>
              </a:rPr>
              <a:t>}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Los procesos se pueden organizar en grupos.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Cada mensaje es envía en un contexto y debe ser recibido en el mismo contexto.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Un comunicador está compuesto por un grupo y un contexto.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Un proceso se identifica por su rango en el grupo asociado con un comunicador.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Hay un comunicador por defecto cuyo grupo contiene todos los procesos, y se llama MPI_COMM_WORLD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Agenda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Modelo de paso de mensajes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MPI Básico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Arquitectura de MPI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Un ejemplo: Hola mundo!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Conceptos fundamentales</a:t>
            </a:r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Agenda</a:t>
            </a:r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a6a6a6"/>
                </a:solidFill>
                <a:latin typeface="Arial"/>
              </a:rPr>
              <a:t>Modelo de paso de mensajes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a6a6a6"/>
                </a:solidFill>
                <a:latin typeface="Arial"/>
              </a:rPr>
              <a:t>MPI Básico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a6a6a6"/>
                </a:solidFill>
                <a:latin typeface="Arial"/>
              </a:rPr>
              <a:t>Arquitectura de MPI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a6a6a6"/>
                </a:solidFill>
                <a:latin typeface="Arial"/>
              </a:rPr>
              <a:t>Un ejemplo: Hola mundo!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a6a6a6"/>
                </a:solidFill>
                <a:latin typeface="Arial"/>
              </a:rPr>
              <a:t>Conceptos fundamentales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r>
              <a:rPr b="1" lang="es-ES" sz="3200">
                <a:solidFill>
                  <a:srgbClr val="000066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Algoritmo: Colección finita de pasos que en un tiempo finito producen un resultado.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Proceso computacional: Colección finita de pasos que producen un resultado.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secuencial: determinista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no secuencial: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Programación concurrente: No determinista y tolerancia a fallas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Programación paralela: Múltiples procesos (o hilos) que comparten memoria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Programación distribuida: No se comparte memoria.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r>
              <a:rPr b="1" lang="es-ES" sz="3200">
                <a:solidFill>
                  <a:srgbClr val="000066"/>
                </a:solidFill>
                <a:latin typeface="Arial"/>
              </a:rPr>
              <a:t>
</a:t>
            </a:r>
            <a:endParaRPr/>
          </a:p>
        </p:txBody>
      </p:sp>
      <p:pic>
        <p:nvPicPr>
          <p:cNvPr id="197" name="Marcador de contenido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91920" y="1252440"/>
            <a:ext cx="5959800" cy="435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Paralela (memoria compartida)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Los procesos comparten el espacio de direccines de memoria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La aplicación debe garantizar que no haya pérdida de consistencia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Paralelización Transparente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El compilador hace “magia” con los programas secuenciales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Paralelización basada en directivas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El compilador necesita instrucciones de parte del programador (i.e., OpenMP)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Paso de Mensajes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Comunicación explícita entre los procesos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endParaRPr/>
          </a:p>
        </p:txBody>
      </p:sp>
      <p:pic>
        <p:nvPicPr>
          <p:cNvPr id="201" name="Imagen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1438200"/>
            <a:ext cx="4726800" cy="343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628560" y="365040"/>
            <a:ext cx="7886520" cy="54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s-ES" sz="3200">
                <a:solidFill>
                  <a:srgbClr val="000066"/>
                </a:solidFill>
                <a:latin typeface="Arial"/>
              </a:rPr>
              <a:t>Programación concurrente, paralela y distribuida</a:t>
            </a:r>
            <a:r>
              <a:rPr b="1" lang="es-ES" sz="3200">
                <a:solidFill>
                  <a:srgbClr val="000066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628560" y="1253160"/>
            <a:ext cx="788652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s-ES">
                <a:solidFill>
                  <a:srgbClr val="000066"/>
                </a:solidFill>
                <a:latin typeface="Arial"/>
              </a:rPr>
              <a:t>Programación paralela: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Cada proceso tiene su propio contexto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000066"/>
                </a:solidFill>
                <a:latin typeface="Arial"/>
              </a:rPr>
              <a:t>Un proceso contiene múltiples hilos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4" name="Imagen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69840" y="2159640"/>
            <a:ext cx="5591520" cy="364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D705C3292C934B953E3F5A09B51B7E" ma:contentTypeVersion="1" ma:contentTypeDescription="Crear nuevo documento." ma:contentTypeScope="" ma:versionID="b3aa411674d50df7d5afa926d1d40c3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802e10b1a5f1b8ba27729af0405d0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0D6C7F-6F21-4501-B80F-514392C49285}"/>
</file>

<file path=customXml/itemProps2.xml><?xml version="1.0" encoding="utf-8"?>
<ds:datastoreItem xmlns:ds="http://schemas.openxmlformats.org/officeDocument/2006/customXml" ds:itemID="{3714F414-3F45-4F3B-A764-A8CB89DD9F3C}"/>
</file>

<file path=customXml/itemProps3.xml><?xml version="1.0" encoding="utf-8"?>
<ds:datastoreItem xmlns:ds="http://schemas.openxmlformats.org/officeDocument/2006/customXml" ds:itemID="{BA9F3E31-BB92-474B-9AB5-6E49795F546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0x0101002AD705C3292C934B953E3F5A09B51B7E</vt:lpwstr>
  </property>
</Properties>
</file>